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2" autoAdjust="0"/>
  </p:normalViewPr>
  <p:slideViewPr>
    <p:cSldViewPr>
      <p:cViewPr>
        <p:scale>
          <a:sx n="100" d="100"/>
          <a:sy n="100" d="100"/>
        </p:scale>
        <p:origin x="-1992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96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71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6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836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94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868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9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4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697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6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03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9A405-6E6F-41FB-81F7-EC3D19E7BC56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C3D4B-76E8-40A2-A55A-076D28308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03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241192"/>
              </p:ext>
            </p:extLst>
          </p:nvPr>
        </p:nvGraphicFramePr>
        <p:xfrm>
          <a:off x="1452099" y="1322621"/>
          <a:ext cx="6239803" cy="12960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597"/>
                <a:gridCol w="5856206"/>
              </a:tblGrid>
              <a:tr h="27735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2000" b="1" kern="5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MEETING OF PARISHIONERS</a:t>
                      </a:r>
                      <a:endParaRPr lang="en-GB" sz="2000" b="1" kern="5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b="1" kern="50" dirty="0">
                          <a:effectLst/>
                        </a:rPr>
                        <a:t>Opening Prayer</a:t>
                      </a: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endParaRPr lang="en-GB" sz="1600" kern="5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b="1" kern="50" dirty="0" smtClean="0">
                          <a:effectLst/>
                        </a:rPr>
                        <a:t>Election of 2 Church Wardens</a:t>
                      </a: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Google Shape;91;p1" descr="A group of people with arms raised&#10;&#10;AI-generated content may be incorrect."/>
          <p:cNvPicPr/>
          <p:nvPr/>
        </p:nvPicPr>
        <p:blipFill rotWithShape="1"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2360" y="332656"/>
            <a:ext cx="902970" cy="98996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611560" y="480665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HOLY TRINITY &amp; St. MATTHIAS: </a:t>
            </a:r>
            <a:r>
              <a:rPr lang="en-GB" sz="2000" b="1" dirty="0"/>
              <a:t>APCM &amp; Meeting of </a:t>
            </a:r>
            <a:r>
              <a:rPr lang="en-GB" sz="2000" b="1" dirty="0" smtClean="0"/>
              <a:t>Parishioners</a:t>
            </a:r>
          </a:p>
          <a:p>
            <a:r>
              <a:rPr lang="en-GB" sz="2000" b="1" dirty="0" smtClean="0"/>
              <a:t>AGENDA </a:t>
            </a:r>
            <a:r>
              <a:rPr lang="en-GB" sz="2000" b="1" dirty="0"/>
              <a:t>for Sun </a:t>
            </a:r>
            <a:r>
              <a:rPr lang="en-GB" sz="2000" b="1" dirty="0" smtClean="0"/>
              <a:t>17</a:t>
            </a:r>
            <a:r>
              <a:rPr lang="en-GB" sz="2000" b="1" baseline="30000" dirty="0" smtClean="0"/>
              <a:t>th</a:t>
            </a:r>
            <a:r>
              <a:rPr lang="en-GB" sz="2000" b="1" dirty="0" smtClean="0"/>
              <a:t> </a:t>
            </a:r>
            <a:r>
              <a:rPr lang="en-GB" sz="2000" b="1" dirty="0"/>
              <a:t>May </a:t>
            </a:r>
            <a:r>
              <a:rPr lang="en-GB" sz="2000" b="1" dirty="0" smtClean="0"/>
              <a:t>2026</a:t>
            </a:r>
            <a:r>
              <a:rPr lang="en-GB" sz="2000" b="1" dirty="0" smtClean="0"/>
              <a:t>			1 of 2</a:t>
            </a:r>
            <a:endParaRPr lang="en-GB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195509"/>
              </p:ext>
            </p:extLst>
          </p:nvPr>
        </p:nvGraphicFramePr>
        <p:xfrm>
          <a:off x="1453434" y="2780928"/>
          <a:ext cx="6237133" cy="31179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149"/>
                <a:gridCol w="1783152"/>
                <a:gridCol w="4072832"/>
              </a:tblGrid>
              <a:tr h="27735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2000" b="1" kern="5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 PAROCHIAL CHURCH MEETING (APCM)</a:t>
                      </a:r>
                      <a:endParaRPr lang="en-GB" sz="2000" b="1" kern="50" dirty="0">
                        <a:solidFill>
                          <a:schemeClr val="accent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b="1" kern="50" dirty="0">
                          <a:effectLst/>
                        </a:rPr>
                        <a:t>Apologies</a:t>
                      </a: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kern="50" dirty="0">
                          <a:effectLst/>
                        </a:rPr>
                        <a:t> 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b="1" kern="50" dirty="0">
                          <a:effectLst/>
                        </a:rPr>
                        <a:t>Minutes Approval </a:t>
                      </a: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kern="50" dirty="0">
                          <a:effectLst/>
                        </a:rPr>
                        <a:t>Minutes of Previous APCM </a:t>
                      </a:r>
                      <a:r>
                        <a:rPr lang="en-GB" sz="1600" kern="50" dirty="0" smtClean="0">
                          <a:effectLst/>
                        </a:rPr>
                        <a:t>2025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50">
                          <a:effectLst/>
                        </a:rPr>
                        <a:t>Matters Arising</a:t>
                      </a:r>
                      <a:endParaRPr lang="en-GB" sz="1200" b="1" kern="5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>
                          <a:effectLst/>
                        </a:rPr>
                        <a:t>From previous APCM - none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9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4.1</a:t>
                      </a:r>
                      <a:endParaRPr lang="en-GB" sz="1600" kern="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50" dirty="0">
                          <a:effectLst/>
                        </a:rPr>
                        <a:t>Reports (Videos</a:t>
                      </a:r>
                      <a:r>
                        <a:rPr lang="en-GB" sz="1600" b="1" kern="50" dirty="0" smtClean="0">
                          <a:effectLst/>
                        </a:rPr>
                        <a:t>) #1</a:t>
                      </a:r>
                      <a:endParaRPr lang="en-GB" sz="1200" b="1" kern="50" dirty="0">
                        <a:solidFill>
                          <a:srgbClr val="00000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>
                          <a:effectLst/>
                        </a:rPr>
                        <a:t>Part One:</a:t>
                      </a:r>
                      <a:endParaRPr lang="en-GB" sz="1200" kern="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</a:rPr>
                        <a:t>Electoral Roll Officer</a:t>
                      </a:r>
                      <a:endParaRPr lang="en-GB" sz="1200" kern="50" dirty="0">
                        <a:effectLst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n-GB" sz="1600" kern="50" dirty="0" smtClean="0">
                          <a:effectLst/>
                        </a:rPr>
                        <a:t>PCC Secretary</a:t>
                      </a:r>
                      <a:endParaRPr lang="en-GB" sz="1200" kern="5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</a:rPr>
                        <a:t>Treasurer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</a:rPr>
                        <a:t>Trinity</a:t>
                      </a:r>
                      <a:r>
                        <a:rPr lang="en-GB" sz="1600" kern="50" baseline="0" dirty="0" smtClean="0">
                          <a:effectLst/>
                        </a:rPr>
                        <a:t> Treasures / Kids / Youth</a:t>
                      </a:r>
                      <a:endParaRPr lang="en-GB" sz="1600" kern="5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00" kern="50" dirty="0">
                          <a:effectLst/>
                        </a:rPr>
                        <a:t> </a:t>
                      </a:r>
                      <a:endParaRPr lang="en-GB" sz="1200" kern="5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>
                          <a:solidFill>
                            <a:srgbClr val="00B0F0"/>
                          </a:solidFill>
                          <a:effectLst/>
                        </a:rPr>
                        <a:t>Q&amp;A on Part One Reports</a:t>
                      </a:r>
                      <a:endParaRPr lang="en-GB" sz="1200" kern="50" dirty="0">
                        <a:solidFill>
                          <a:srgbClr val="00B0F0"/>
                        </a:solidFill>
                        <a:effectLst/>
                        <a:latin typeface="Comic Sans MS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555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631502"/>
              </p:ext>
            </p:extLst>
          </p:nvPr>
        </p:nvGraphicFramePr>
        <p:xfrm>
          <a:off x="1361141" y="1700808"/>
          <a:ext cx="6421719" cy="3749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149"/>
                <a:gridCol w="1967738"/>
                <a:gridCol w="4072832"/>
              </a:tblGrid>
              <a:tr h="27735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 smtClean="0">
                          <a:effectLst/>
                          <a:latin typeface="+mn-lt"/>
                        </a:rPr>
                        <a:t>4.2</a:t>
                      </a:r>
                      <a:r>
                        <a:rPr lang="en-GB" sz="1600" kern="50" dirty="0">
                          <a:effectLst/>
                          <a:latin typeface="+mn-lt"/>
                        </a:rPr>
                        <a:t> 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50" dirty="0" smtClean="0">
                          <a:effectLst/>
                          <a:latin typeface="+mn-lt"/>
                        </a:rPr>
                        <a:t> Reports (Videos) #2</a:t>
                      </a:r>
                    </a:p>
                  </a:txBody>
                  <a:tcPr marL="31771" marR="31771" marT="15607" marB="156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>
                          <a:effectLst/>
                          <a:latin typeface="+mn-lt"/>
                        </a:rPr>
                        <a:t>Part Two:</a:t>
                      </a:r>
                      <a:endParaRPr lang="en-GB" sz="1200" kern="5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  <a:latin typeface="+mn-lt"/>
                        </a:rPr>
                        <a:t>Churchwarden</a:t>
                      </a:r>
                      <a:r>
                        <a:rPr lang="en-GB" sz="1600" kern="50" baseline="0" dirty="0" smtClean="0">
                          <a:effectLst/>
                          <a:latin typeface="+mn-lt"/>
                        </a:rPr>
                        <a:t> &amp; Safeguarding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baseline="0" dirty="0" smtClean="0">
                          <a:effectLst/>
                          <a:latin typeface="+mn-lt"/>
                        </a:rPr>
                        <a:t>Churchwarden &amp; Fabric</a:t>
                      </a:r>
                      <a:endParaRPr lang="en-GB" sz="1200" kern="50" dirty="0" smtClean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  <a:latin typeface="+mn-lt"/>
                        </a:rPr>
                        <a:t>Community Money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  <a:latin typeface="+mn-lt"/>
                        </a:rPr>
                        <a:t>Deanery Synod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effectLst/>
                          <a:latin typeface="+mn-lt"/>
                        </a:rPr>
                        <a:t>Messages</a:t>
                      </a:r>
                      <a:r>
                        <a:rPr lang="en-GB" sz="1600" kern="50" baseline="0" dirty="0" smtClean="0">
                          <a:effectLst/>
                          <a:latin typeface="+mn-lt"/>
                        </a:rPr>
                        <a:t> from Ruth &amp; Richard</a:t>
                      </a:r>
                      <a:endParaRPr lang="en-GB" sz="1200" kern="5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00" kern="50" dirty="0">
                          <a:effectLst/>
                          <a:latin typeface="+mn-lt"/>
                        </a:rPr>
                        <a:t> </a:t>
                      </a:r>
                      <a:endParaRPr lang="en-GB" sz="1200" kern="50" dirty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Q&amp;A on Part Two Reports</a:t>
                      </a:r>
                      <a:endParaRPr lang="en-GB" sz="1200" kern="50" dirty="0">
                        <a:solidFill>
                          <a:srgbClr val="00B0F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1771" marR="31771" marT="15607" marB="156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>
                          <a:solidFill>
                            <a:srgbClr val="0B0B0B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5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  <a:tab pos="9004300" algn="l"/>
                          <a:tab pos="9454515" algn="l"/>
                          <a:tab pos="9904730" algn="l"/>
                          <a:tab pos="10354945" algn="l"/>
                          <a:tab pos="10805160" algn="l"/>
                          <a:tab pos="11255375" algn="l"/>
                          <a:tab pos="11705590" algn="l"/>
                          <a:tab pos="12155805" algn="l"/>
                          <a:tab pos="12606020" algn="l"/>
                          <a:tab pos="13056235" algn="l"/>
                          <a:tab pos="13506450" algn="l"/>
                          <a:tab pos="13956665" algn="l"/>
                          <a:tab pos="14406880" algn="l"/>
                        </a:tabLst>
                      </a:pPr>
                      <a:r>
                        <a:rPr lang="en-GB" sz="1600" b="1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Thanks &amp; Elections #2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Deanery </a:t>
                      </a: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Synod Reps</a:t>
                      </a:r>
                      <a:endParaRPr lang="en-GB" sz="1600" kern="5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 </a:t>
                      </a:r>
                      <a:r>
                        <a:rPr lang="en-GB" sz="1600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PCC Members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  <a:p>
                      <a:pPr marL="22860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00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 </a:t>
                      </a:r>
                      <a:endParaRPr lang="en-GB" sz="500" kern="50" dirty="0" smtClean="0">
                        <a:effectLst/>
                        <a:latin typeface="+mn-lt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Appoint </a:t>
                      </a:r>
                      <a:r>
                        <a:rPr lang="en-GB" sz="1600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Independent Examiner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kern="50" dirty="0" smtClean="0">
                          <a:solidFill>
                            <a:srgbClr val="0B0B0B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6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kern="5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Any Other Business</a:t>
                      </a:r>
                      <a:endParaRPr lang="en-GB" sz="1200" kern="5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1600" kern="5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Time for any additional Q&amp;A and Comments</a:t>
                      </a:r>
                      <a:endParaRPr lang="en-GB" sz="1200" kern="50" dirty="0">
                        <a:solidFill>
                          <a:srgbClr val="00B0F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3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  <a:tab pos="6753225" algn="l"/>
                          <a:tab pos="7203440" algn="l"/>
                          <a:tab pos="7653655" algn="l"/>
                          <a:tab pos="8103870" algn="l"/>
                          <a:tab pos="8554085" algn="l"/>
                        </a:tabLst>
                      </a:pPr>
                      <a:r>
                        <a:rPr lang="en-GB" sz="1600" kern="50" dirty="0" smtClean="0">
                          <a:solidFill>
                            <a:srgbClr val="0B0B0B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7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b="1" kern="50">
                          <a:solidFill>
                            <a:srgbClr val="0B0B0B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Closing Remarks</a:t>
                      </a:r>
                      <a:endParaRPr lang="en-GB" sz="1200" kern="5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20116800" algn="l"/>
                          <a:tab pos="-20005040" algn="l"/>
                          <a:tab pos="-19554825" algn="l"/>
                          <a:tab pos="-19104610" algn="l"/>
                          <a:tab pos="-18654395" algn="l"/>
                          <a:tab pos="-18204180" algn="l"/>
                          <a:tab pos="-17753965" algn="l"/>
                          <a:tab pos="-17303750" algn="l"/>
                          <a:tab pos="-16853535" algn="l"/>
                          <a:tab pos="-16403320" algn="l"/>
                          <a:tab pos="-15953105" algn="l"/>
                          <a:tab pos="-15502890" algn="l"/>
                          <a:tab pos="-15052675" algn="l"/>
                          <a:tab pos="-14602460" algn="l"/>
                          <a:tab pos="-14152245" algn="l"/>
                          <a:tab pos="-13702030" algn="l"/>
                          <a:tab pos="-13251815" algn="l"/>
                          <a:tab pos="-12801600" algn="l"/>
                          <a:tab pos="450215" algn="l"/>
                          <a:tab pos="900430" algn="l"/>
                          <a:tab pos="1350645" algn="l"/>
                          <a:tab pos="1800860" algn="l"/>
                          <a:tab pos="2251075" algn="l"/>
                          <a:tab pos="2701290" algn="l"/>
                          <a:tab pos="3151505" algn="l"/>
                          <a:tab pos="3601720" algn="l"/>
                          <a:tab pos="4051935" algn="l"/>
                          <a:tab pos="4502150" algn="l"/>
                          <a:tab pos="4952365" algn="l"/>
                          <a:tab pos="5402580" algn="l"/>
                          <a:tab pos="5852795" algn="l"/>
                          <a:tab pos="6303010" algn="l"/>
                        </a:tabLst>
                      </a:pPr>
                      <a:r>
                        <a:rPr lang="en-GB" sz="1600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T</a:t>
                      </a:r>
                      <a:r>
                        <a:rPr lang="en-GB" sz="1600" kern="5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he </a:t>
                      </a:r>
                      <a:r>
                        <a:rPr lang="en-GB" sz="1600" kern="5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ヒラギノ角ゴ Pro W3"/>
                          <a:cs typeface="Times New Roman"/>
                        </a:rPr>
                        <a:t>Blessing, Peace and Dismissal</a:t>
                      </a:r>
                      <a:endParaRPr lang="en-GB" sz="1200" kern="50" dirty="0">
                        <a:solidFill>
                          <a:srgbClr val="000000"/>
                        </a:solidFill>
                        <a:effectLst/>
                        <a:latin typeface="+mn-lt"/>
                        <a:ea typeface="ヒラギノ角ゴ Pro W3"/>
                        <a:cs typeface="Times New Roman"/>
                      </a:endParaRPr>
                    </a:p>
                  </a:txBody>
                  <a:tcPr marL="36195" marR="36195" marT="17780" marB="177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Google Shape;91;p1" descr="A group of people with arms raised&#10;&#10;AI-generated content may be incorrect."/>
          <p:cNvPicPr/>
          <p:nvPr/>
        </p:nvPicPr>
        <p:blipFill rotWithShape="1"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2360" y="332656"/>
            <a:ext cx="902970" cy="9899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11560" y="480665"/>
            <a:ext cx="7056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HOLY TRINITY &amp; St. MATTHIAS: </a:t>
            </a:r>
            <a:r>
              <a:rPr lang="en-GB" sz="2000" b="1" dirty="0"/>
              <a:t>APCM &amp; Meeting of </a:t>
            </a:r>
            <a:r>
              <a:rPr lang="en-GB" sz="2000" b="1" dirty="0" smtClean="0"/>
              <a:t>Parishioners</a:t>
            </a:r>
          </a:p>
          <a:p>
            <a:r>
              <a:rPr lang="en-GB" sz="2000" b="1" dirty="0" smtClean="0"/>
              <a:t>AGENDA </a:t>
            </a:r>
            <a:r>
              <a:rPr lang="en-GB" sz="2000" b="1" dirty="0"/>
              <a:t>for Sun </a:t>
            </a:r>
            <a:r>
              <a:rPr lang="en-GB" sz="2000" b="1" dirty="0" smtClean="0"/>
              <a:t>17</a:t>
            </a:r>
            <a:r>
              <a:rPr lang="en-GB" sz="2000" b="1" baseline="30000" dirty="0" smtClean="0"/>
              <a:t>th</a:t>
            </a:r>
            <a:r>
              <a:rPr lang="en-GB" sz="2000" b="1" dirty="0" smtClean="0"/>
              <a:t> </a:t>
            </a:r>
            <a:r>
              <a:rPr lang="en-GB" sz="2000" b="1" dirty="0"/>
              <a:t>May </a:t>
            </a:r>
            <a:r>
              <a:rPr lang="en-GB" sz="2000" b="1" dirty="0" smtClean="0"/>
              <a:t>2026</a:t>
            </a:r>
            <a:r>
              <a:rPr lang="en-GB" sz="2000" b="1" dirty="0" smtClean="0"/>
              <a:t>			</a:t>
            </a:r>
            <a:r>
              <a:rPr lang="en-GB" sz="2000" b="1" dirty="0" smtClean="0"/>
              <a:t>2 </a:t>
            </a:r>
            <a:r>
              <a:rPr lang="en-GB" sz="2000" b="1" dirty="0" smtClean="0"/>
              <a:t>of 2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6578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147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Jowsey</dc:creator>
  <cp:lastModifiedBy>Angela Jowsey</cp:lastModifiedBy>
  <cp:revision>6</cp:revision>
  <dcterms:created xsi:type="dcterms:W3CDTF">2025-05-16T19:14:21Z</dcterms:created>
  <dcterms:modified xsi:type="dcterms:W3CDTF">2026-03-28T16:03:14Z</dcterms:modified>
</cp:coreProperties>
</file>